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5"/>
  </p:notesMasterIdLst>
  <p:sldIdLst>
    <p:sldId id="261" r:id="rId3"/>
    <p:sldId id="256" r:id="rId4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16" userDrawn="1">
          <p15:clr>
            <a:srgbClr val="A4A3A4"/>
          </p15:clr>
        </p15:guide>
        <p15:guide id="2" pos="1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A0D3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04" autoAdjust="0"/>
    <p:restoredTop sz="94127" autoAdjust="0"/>
  </p:normalViewPr>
  <p:slideViewPr>
    <p:cSldViewPr snapToGrid="0" snapToObjects="1" showGuides="1">
      <p:cViewPr varScale="1">
        <p:scale>
          <a:sx n="83" d="100"/>
          <a:sy n="83" d="100"/>
        </p:scale>
        <p:origin x="-1896" y="-96"/>
      </p:cViewPr>
      <p:guideLst>
        <p:guide orient="horz" pos="816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68217-1B05-4E4F-8D2F-386C0D49A976}" type="datetimeFigureOut">
              <a:rPr lang="en-US" smtClean="0"/>
              <a:t>8/26/16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9DC76-4956-453C-AF2A-958863230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4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40333"/>
            <a:ext cx="1246910" cy="7369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84567"/>
            <a:ext cx="9144000" cy="2873433"/>
          </a:xfrm>
          <a:prstGeom prst="rect">
            <a:avLst/>
          </a:prstGeom>
        </p:spPr>
      </p:pic>
      <p:sp>
        <p:nvSpPr>
          <p:cNvPr id="8" name="Rounded Rectangle 7"/>
          <p:cNvSpPr/>
          <p:nvPr userDrawn="1"/>
        </p:nvSpPr>
        <p:spPr>
          <a:xfrm>
            <a:off x="228601" y="3807783"/>
            <a:ext cx="8674768" cy="2364418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solidFill>
              <a:srgbClr val="FFFFFF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graphicFrame>
        <p:nvGraphicFramePr>
          <p:cNvPr id="9" name="Group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22265094"/>
              </p:ext>
            </p:extLst>
          </p:nvPr>
        </p:nvGraphicFramePr>
        <p:xfrm>
          <a:off x="228600" y="990600"/>
          <a:ext cx="6904037" cy="5181598"/>
        </p:xfrm>
        <a:graphic>
          <a:graphicData uri="http://schemas.openxmlformats.org/drawingml/2006/table">
            <a:tbl>
              <a:tblPr/>
              <a:tblGrid>
                <a:gridCol w="1381125"/>
                <a:gridCol w="1381125"/>
                <a:gridCol w="1379537"/>
                <a:gridCol w="1381125"/>
                <a:gridCol w="1381125"/>
              </a:tblGrid>
              <a:tr h="293598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Monday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22324" marR="22324" marT="22324" marB="223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Tuesday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Wednesday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Thursday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Friday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6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21A5DE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Helvetica" charset="0"/>
                        </a:rPr>
                        <a:t>1</a:t>
                      </a:r>
                      <a:endParaRPr kumimoji="0" lang="en-US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21A5DE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i="0" baseline="0" dirty="0" smtClean="0">
                          <a:solidFill>
                            <a:srgbClr val="21A5DE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endParaRPr lang="en-US" sz="1400" b="0" i="0" baseline="0" dirty="0">
                        <a:solidFill>
                          <a:srgbClr val="21A5DE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i="0" baseline="0" dirty="0" smtClean="0">
                          <a:solidFill>
                            <a:srgbClr val="21A5DE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3</a:t>
                      </a:r>
                      <a:endParaRPr lang="en-US" sz="1400" b="0" i="0" baseline="0" dirty="0">
                        <a:solidFill>
                          <a:srgbClr val="21A5DE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i="0" baseline="0" dirty="0" smtClean="0">
                          <a:solidFill>
                            <a:srgbClr val="21A5DE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4</a:t>
                      </a:r>
                      <a:endParaRPr lang="en-US" sz="1400" b="0" i="0" baseline="0" dirty="0">
                        <a:solidFill>
                          <a:srgbClr val="21A5DE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="0" i="0" baseline="0" dirty="0" smtClean="0">
                          <a:solidFill>
                            <a:srgbClr val="21A5DE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5</a:t>
                      </a:r>
                      <a:endParaRPr lang="en-US" sz="1400" b="0" i="0" baseline="0" dirty="0">
                        <a:solidFill>
                          <a:srgbClr val="21A5DE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6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A5DE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8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21A5DE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A5DE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9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21A5DE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A5DE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10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21A5DE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A5DE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11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21A5DE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A5DE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12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21A5DE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6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A5DE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15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21A5DE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A5DE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16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21A5DE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A5DE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17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21A5DE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A5DE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18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21A5DE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A5DE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19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21A5DE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6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A5DE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22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21A5DE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A5DE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23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21A5DE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A5DE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24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21A5DE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A5DE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25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21A5DE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A5DE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26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21A5DE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6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A5DE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29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21A5DE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A5DE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30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1A5DE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A5DE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31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1A5DE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1A5DE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1A5DE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06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144" userDrawn="1">
          <p15:clr>
            <a:srgbClr val="FBAE40"/>
          </p15:clr>
        </p15:guide>
        <p15:guide id="2" pos="4488" userDrawn="1">
          <p15:clr>
            <a:srgbClr val="FBAE40"/>
          </p15:clr>
        </p15:guide>
        <p15:guide id="3" orient="horz" pos="408" userDrawn="1">
          <p15:clr>
            <a:srgbClr val="FBAE40"/>
          </p15:clr>
        </p15:guide>
        <p15:guide id="4" orient="horz" pos="168" userDrawn="1">
          <p15:clr>
            <a:srgbClr val="FBAE40"/>
          </p15:clr>
        </p15:guide>
        <p15:guide id="5" orient="horz" pos="4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F7645-DD2B-2748-9CFD-342911C67C84}" type="datetimeFigureOut">
              <a:rPr lang="en-US" smtClean="0"/>
              <a:t>8/26/16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F1051C0-946D-C645-B272-7C56E25C5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6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59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537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1352" y="653017"/>
            <a:ext cx="1831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BREAKFAST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985572"/>
              </p:ext>
            </p:extLst>
          </p:nvPr>
        </p:nvGraphicFramePr>
        <p:xfrm>
          <a:off x="228600" y="1296365"/>
          <a:ext cx="6858000" cy="4855579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83848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endParaRPr kumimoji="0" lang="en-US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endParaRPr kumimoji="0" lang="en-US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endParaRPr lang="en-US" b="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 doodle bar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        *NEW*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french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toast muffin       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hot cinnamon toast  bagel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Calibri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AutoShape 88"/>
          <p:cNvSpPr>
            <a:spLocks/>
          </p:cNvSpPr>
          <p:nvPr/>
        </p:nvSpPr>
        <p:spPr bwMode="auto">
          <a:xfrm>
            <a:off x="7380556" y="4595149"/>
            <a:ext cx="1534844" cy="1324819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Breakfast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1% 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or fat-free milk; fresh fruit available daily except when fruit juice is offered 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twice per 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week.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Dairy-free (DF) and vegetarian (V)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 options available daily – if not listed on the menu, available upon 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request</a:t>
            </a:r>
          </a:p>
          <a:p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 This institution is an equal opportunity provider.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3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561878"/>
              </p:ext>
            </p:extLst>
          </p:nvPr>
        </p:nvGraphicFramePr>
        <p:xfrm>
          <a:off x="7305675" y="1296364"/>
          <a:ext cx="1609725" cy="2526335"/>
        </p:xfrm>
        <a:graphic>
          <a:graphicData uri="http://schemas.openxmlformats.org/drawingml/2006/table">
            <a:tbl>
              <a:tblPr/>
              <a:tblGrid>
                <a:gridCol w="1609725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A5DE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  <a:sym typeface="Futura Std Bold" charset="0"/>
                        </a:rPr>
                        <a:t>what’s new?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1A5DE"/>
                        </a:solidFill>
                        <a:effectLst/>
                        <a:latin typeface="+mj-lt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r>
                        <a:rPr lang="en-US" sz="1000" b="0" i="0" baseline="0" dirty="0" smtClean="0">
                          <a:latin typeface="+mj-lt"/>
                          <a:ea typeface="Arial" charset="0"/>
                          <a:cs typeface="Arial" charset="0"/>
                        </a:rPr>
                        <a:t>The *NEW* French Toast Muffin:</a:t>
                      </a:r>
                    </a:p>
                    <a:p>
                      <a:r>
                        <a:rPr lang="en-US" sz="1000" b="0" i="0" baseline="0" dirty="0" smtClean="0">
                          <a:latin typeface="+mj-lt"/>
                          <a:ea typeface="Arial" charset="0"/>
                          <a:cs typeface="Arial" charset="0"/>
                        </a:rPr>
                        <a:t>Ooh la </a:t>
                      </a:r>
                      <a:r>
                        <a:rPr lang="en-US" sz="1000" b="0" i="0" baseline="0" dirty="0" err="1" smtClean="0">
                          <a:latin typeface="+mj-lt"/>
                          <a:ea typeface="Arial" charset="0"/>
                          <a:cs typeface="Arial" charset="0"/>
                        </a:rPr>
                        <a:t>la</a:t>
                      </a:r>
                      <a:r>
                        <a:rPr lang="en-US" sz="1000" b="0" i="0" baseline="0" dirty="0" smtClean="0">
                          <a:latin typeface="+mj-lt"/>
                          <a:ea typeface="Arial" charset="0"/>
                          <a:cs typeface="Arial" charset="0"/>
                        </a:rPr>
                        <a:t>! Say hello to the latest addition to our breakfast family. A soft, whole-grain muffin with all the flavors of classic </a:t>
                      </a:r>
                    </a:p>
                    <a:p>
                      <a:r>
                        <a:rPr lang="en-US" sz="1000" b="0" i="0" baseline="0" dirty="0" smtClean="0">
                          <a:latin typeface="+mj-lt"/>
                          <a:ea typeface="Arial" charset="0"/>
                          <a:cs typeface="Arial" charset="0"/>
                        </a:rPr>
                        <a:t>French Toast.</a:t>
                      </a:r>
                    </a:p>
                    <a:p>
                      <a:endParaRPr lang="en-US" sz="1000" b="0" i="0" baseline="0" dirty="0" smtClean="0">
                        <a:latin typeface="+mj-lt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en-US" sz="1000" b="0" i="0" baseline="0" dirty="0" smtClean="0">
                          <a:latin typeface="+mj-lt"/>
                          <a:ea typeface="Arial" charset="0"/>
                          <a:cs typeface="Arial" charset="0"/>
                        </a:rPr>
                        <a:t>Look for it on the menu on  August 4</a:t>
                      </a:r>
                      <a:r>
                        <a:rPr lang="en-US" sz="1000" b="0" i="0" baseline="30000" dirty="0" smtClean="0">
                          <a:latin typeface="+mj-lt"/>
                          <a:ea typeface="Arial" charset="0"/>
                          <a:cs typeface="Arial" charset="0"/>
                        </a:rPr>
                        <a:t>th</a:t>
                      </a:r>
                      <a:r>
                        <a:rPr lang="en-US" sz="1000" b="0" i="0" baseline="0" dirty="0" smtClean="0">
                          <a:latin typeface="+mj-lt"/>
                          <a:ea typeface="Arial" charset="0"/>
                          <a:cs typeface="Arial" charset="0"/>
                        </a:rPr>
                        <a:t> and 30</a:t>
                      </a:r>
                      <a:r>
                        <a:rPr lang="en-US" sz="1000" b="0" i="0" baseline="30000" dirty="0" smtClean="0">
                          <a:latin typeface="+mj-lt"/>
                          <a:ea typeface="Arial" charset="0"/>
                          <a:cs typeface="Arial" charset="0"/>
                        </a:rPr>
                        <a:t>th</a:t>
                      </a:r>
                      <a:r>
                        <a:rPr lang="en-US" sz="1000" b="0" i="0" baseline="0" dirty="0" smtClean="0">
                          <a:latin typeface="+mj-lt"/>
                          <a:ea typeface="Arial" charset="0"/>
                          <a:cs typeface="Arial" charset="0"/>
                        </a:rPr>
                        <a:t>! </a:t>
                      </a:r>
                      <a:endParaRPr lang="en-US" sz="1000" b="0" i="0" dirty="0" smtClean="0">
                        <a:latin typeface="+mj-lt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580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1352" y="644550"/>
            <a:ext cx="1831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LUNCH K-12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6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619257"/>
              </p:ext>
            </p:extLst>
          </p:nvPr>
        </p:nvGraphicFramePr>
        <p:xfrm>
          <a:off x="7380556" y="1296364"/>
          <a:ext cx="1553894" cy="2703259"/>
        </p:xfrm>
        <a:graphic>
          <a:graphicData uri="http://schemas.openxmlformats.org/drawingml/2006/table">
            <a:tbl>
              <a:tblPr/>
              <a:tblGrid>
                <a:gridCol w="155389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A5DE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  <a:sym typeface="Futura Std Bold" charset="0"/>
                        </a:rPr>
                        <a:t>red, white, and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1A5DE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  <a:sym typeface="Futura Std Bold" charset="0"/>
                        </a:rPr>
                        <a:t>bbq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1A5DE"/>
                        </a:solidFill>
                        <a:effectLst/>
                        <a:latin typeface="+mj-lt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r>
                        <a:rPr lang="en-US" sz="1000" b="0" i="0" dirty="0" smtClean="0">
                          <a:latin typeface="+mj-lt"/>
                          <a:ea typeface="Arial" charset="0"/>
                          <a:cs typeface="Arial" charset="0"/>
                        </a:rPr>
                        <a:t>Welcome</a:t>
                      </a:r>
                      <a:r>
                        <a:rPr lang="en-US" sz="1000" b="0" i="0" baseline="0" dirty="0" smtClean="0">
                          <a:latin typeface="+mj-lt"/>
                          <a:ea typeface="Arial" charset="0"/>
                          <a:cs typeface="Arial" charset="0"/>
                        </a:rPr>
                        <a:t> back to school! keep your eyes out for all new, all American classics hitting your lunchroom this August: the</a:t>
                      </a:r>
                      <a:r>
                        <a:rPr lang="en-US" sz="1000" b="1" i="0" baseline="0" dirty="0" smtClean="0">
                          <a:latin typeface="+mj-lt"/>
                          <a:ea typeface="Arial" charset="0"/>
                          <a:cs typeface="Arial" charset="0"/>
                        </a:rPr>
                        <a:t> Lone star BBQ Chicken Sandwich </a:t>
                      </a:r>
                      <a:r>
                        <a:rPr lang="en-US" sz="1000" b="0" i="0" baseline="0" dirty="0" smtClean="0">
                          <a:latin typeface="+mj-lt"/>
                          <a:ea typeface="Arial" charset="0"/>
                          <a:cs typeface="Arial" charset="0"/>
                        </a:rPr>
                        <a:t>and the </a:t>
                      </a:r>
                      <a:r>
                        <a:rPr lang="en-US" sz="1000" b="1" i="0" baseline="0" dirty="0" smtClean="0">
                          <a:latin typeface="+mj-lt"/>
                          <a:ea typeface="Arial" charset="0"/>
                          <a:cs typeface="Arial" charset="0"/>
                        </a:rPr>
                        <a:t>Mac &amp; Cheese and Chicken Bites Lunch Combo</a:t>
                      </a:r>
                      <a:r>
                        <a:rPr lang="en-US" sz="1000" b="0" i="0" baseline="0" dirty="0" smtClean="0">
                          <a:latin typeface="+mj-lt"/>
                          <a:ea typeface="Arial" charset="0"/>
                          <a:cs typeface="Arial" charset="0"/>
                        </a:rPr>
                        <a:t>. Both are served with sweet BBQ sauce.</a:t>
                      </a:r>
                    </a:p>
                    <a:p>
                      <a:endParaRPr lang="en-US" sz="1000" b="0" i="0" baseline="0" dirty="0" smtClean="0">
                        <a:latin typeface="+mj-lt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en-US" sz="1000" b="0" i="0" baseline="0" dirty="0" smtClean="0">
                          <a:latin typeface="+mj-lt"/>
                          <a:ea typeface="Arial" charset="0"/>
                          <a:cs typeface="Arial" charset="0"/>
                        </a:rPr>
                        <a:t>Look for them on the menu on 8</a:t>
                      </a:r>
                      <a:r>
                        <a:rPr lang="en-US" sz="1000" b="0" i="0" baseline="30000" dirty="0" smtClean="0">
                          <a:latin typeface="+mj-lt"/>
                          <a:ea typeface="Arial" charset="0"/>
                          <a:cs typeface="Arial" charset="0"/>
                        </a:rPr>
                        <a:t>th</a:t>
                      </a:r>
                      <a:r>
                        <a:rPr lang="en-US" sz="1000" b="0" i="0" baseline="0" dirty="0" smtClean="0">
                          <a:latin typeface="+mj-lt"/>
                          <a:ea typeface="Arial" charset="0"/>
                          <a:cs typeface="Arial" charset="0"/>
                        </a:rPr>
                        <a:t>,22</a:t>
                      </a:r>
                      <a:r>
                        <a:rPr lang="en-US" sz="1000" b="0" i="0" baseline="30000" dirty="0" smtClean="0">
                          <a:latin typeface="+mj-lt"/>
                          <a:ea typeface="Arial" charset="0"/>
                          <a:cs typeface="Arial" charset="0"/>
                        </a:rPr>
                        <a:t>nd</a:t>
                      </a:r>
                      <a:r>
                        <a:rPr lang="en-US" sz="1000" b="0" i="0" baseline="0" dirty="0" smtClean="0">
                          <a:latin typeface="+mj-lt"/>
                          <a:ea typeface="Arial" charset="0"/>
                          <a:cs typeface="Arial" charset="0"/>
                        </a:rPr>
                        <a:t> and 26</a:t>
                      </a:r>
                      <a:r>
                        <a:rPr lang="en-US" sz="1000" b="0" i="0" baseline="30000" dirty="0" smtClean="0">
                          <a:latin typeface="+mj-lt"/>
                          <a:ea typeface="Arial" charset="0"/>
                          <a:cs typeface="Arial" charset="0"/>
                        </a:rPr>
                        <a:t>th</a:t>
                      </a:r>
                      <a:r>
                        <a:rPr lang="en-US" sz="1000" b="0" i="0" baseline="0" dirty="0" smtClean="0">
                          <a:latin typeface="+mj-lt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1000" b="0" i="0" dirty="0" smtClean="0">
                        <a:latin typeface="+mj-lt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AutoShape 88"/>
          <p:cNvSpPr>
            <a:spLocks/>
          </p:cNvSpPr>
          <p:nvPr/>
        </p:nvSpPr>
        <p:spPr bwMode="auto">
          <a:xfrm>
            <a:off x="7380556" y="4482778"/>
            <a:ext cx="1449220" cy="144598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Lunch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1% 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or fat-free milk; fresh fruit available daily.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Dairy-free (DF) and vegetarian (V)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 options available daily – if not listed on the menu, available upon request.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 marL="171450" lvl="0" indent="-171450">
              <a:buFont typeface="Courier New" charset="0"/>
              <a:buChar char="o"/>
            </a:pPr>
            <a:r>
              <a:rPr lang="en-US" sz="700" dirty="0">
                <a:latin typeface="Arial" charset="0"/>
                <a:ea typeface="Arial" charset="0"/>
                <a:cs typeface="Arial" charset="0"/>
              </a:rPr>
              <a:t>Vegetable of the day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</a:t>
            </a:r>
            <a:r>
              <a:rPr lang="en-US" sz="700" i="1" dirty="0" smtClean="0">
                <a:latin typeface="Arial" charset="0"/>
                <a:ea typeface="Arial" charset="0"/>
                <a:cs typeface="Arial" charset="0"/>
              </a:rPr>
              <a:t>provider</a:t>
            </a:r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9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403998"/>
              </p:ext>
            </p:extLst>
          </p:nvPr>
        </p:nvGraphicFramePr>
        <p:xfrm>
          <a:off x="228600" y="1296365"/>
          <a:ext cx="7143750" cy="4826730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608158"/>
              </a:tblGrid>
              <a:tr h="954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endParaRPr kumimoji="0" lang="en-US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endParaRPr lang="en-US" sz="700" b="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b="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endParaRPr kumimoji="0" lang="en-US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endParaRPr lang="en-US" sz="700" b="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b="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for lunch: pancakes w/ omelet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 pizza </a:t>
                      </a: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panada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pie 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chicken wrap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crispy chicken sandwich chicken </a:t>
                      </a:r>
                      <a:r>
                        <a:rPr kumimoji="0" lang="en-US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caesar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 wrap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Calibri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62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unch Master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1966</TotalTime>
  <Words>210</Words>
  <Application>Microsoft Macintosh PowerPoint</Application>
  <PresentationFormat>Letter Paper (8.5x11 in)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Lunch Master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Dashner</dc:creator>
  <cp:lastModifiedBy>lynette riley</cp:lastModifiedBy>
  <cp:revision>120</cp:revision>
  <cp:lastPrinted>2016-08-25T20:41:56Z</cp:lastPrinted>
  <dcterms:created xsi:type="dcterms:W3CDTF">2015-11-18T20:30:48Z</dcterms:created>
  <dcterms:modified xsi:type="dcterms:W3CDTF">2016-08-26T17:48:18Z</dcterms:modified>
</cp:coreProperties>
</file>