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sldIdLst>
    <p:sldId id="261" r:id="rId4"/>
    <p:sldId id="264" r:id="rId5"/>
    <p:sldId id="266" r:id="rId6"/>
    <p:sldId id="265" r:id="rId7"/>
    <p:sldId id="256" r:id="rId8"/>
    <p:sldId id="269" r:id="rId9"/>
    <p:sldId id="262" r:id="rId10"/>
    <p:sldId id="267" r:id="rId11"/>
    <p:sldId id="268" r:id="rId12"/>
    <p:sldId id="263" r:id="rId1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5DE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/>
    <p:restoredTop sz="94889"/>
  </p:normalViewPr>
  <p:slideViewPr>
    <p:cSldViewPr snapToGrid="0" snapToObjects="1" showGuides="1">
      <p:cViewPr>
        <p:scale>
          <a:sx n="100" d="100"/>
          <a:sy n="100" d="100"/>
        </p:scale>
        <p:origin x="-80" y="1016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361270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/>
                <a:gridCol w="1381125"/>
                <a:gridCol w="1379537"/>
                <a:gridCol w="1381125"/>
                <a:gridCol w="1381125"/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3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4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5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10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11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12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17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63" y="34635"/>
            <a:ext cx="1512291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59232"/>
            <a:ext cx="236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 HOT/COLD </a:t>
            </a:r>
          </a:p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68618"/>
              </p:ext>
            </p:extLst>
          </p:nvPr>
        </p:nvGraphicFramePr>
        <p:xfrm>
          <a:off x="228600" y="1082452"/>
          <a:ext cx="6858000" cy="5143498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271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Schools Out</a:t>
                      </a:r>
                      <a:endParaRPr kumimoji="0" lang="en-US" alt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HOT Pancakes w/ </a:t>
                      </a:r>
                      <a:r>
                        <a:rPr lang="en-US" sz="700" dirty="0" smtClean="0">
                          <a:latin typeface="+mn-lt"/>
                        </a:rPr>
                        <a:t>Syrup</a:t>
                      </a:r>
                      <a:endParaRPr lang="en-US" sz="700" dirty="0" smtClean="0">
                        <a:latin typeface="+mn-lt"/>
                      </a:endParaRP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Jumpstart </a:t>
                      </a:r>
                      <a:r>
                        <a:rPr lang="en-US" sz="700" dirty="0" smtClean="0">
                          <a:latin typeface="+mn-lt"/>
                        </a:rPr>
                        <a:t>Breakfast: Mini </a:t>
                      </a:r>
                      <a:r>
                        <a:rPr lang="en-US" sz="700" dirty="0" err="1" smtClean="0">
                          <a:latin typeface="+mn-lt"/>
                        </a:rPr>
                        <a:t>Dipperdoodle</a:t>
                      </a:r>
                      <a:r>
                        <a:rPr lang="en-US" sz="700" dirty="0" smtClean="0">
                          <a:latin typeface="+mn-lt"/>
                        </a:rPr>
                        <a:t> (1.3 </a:t>
                      </a:r>
                      <a:r>
                        <a:rPr lang="en-US" sz="700" dirty="0" err="1" smtClean="0">
                          <a:latin typeface="+mn-lt"/>
                        </a:rPr>
                        <a:t>oz</a:t>
                      </a:r>
                      <a:r>
                        <a:rPr lang="en-US" sz="700" dirty="0" smtClean="0">
                          <a:latin typeface="+mn-lt"/>
                        </a:rPr>
                        <a:t>)/String Cheese/ Fruit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Apple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Chex/Zac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w/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/Mini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Bar (DF)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Muffin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/Educational Snacks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Crumble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Cinnamon Toast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Bagel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Strawberry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(2.3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Toast, Maple Turkey Sausage, and Egg Combo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Southwest Chicken Chorizo and Cheese Bagel Sandwich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Cheerios/Mini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Bar (DF)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Blackberry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 w/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Syrup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HOT Classic Chicken Sausage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(English Muffin)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le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282659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Resolve to eat breakfast this year! Studies show that students who eat breakfast at school perform better on tests and have improved concentration, alertness, comprehension, memory, and learning! 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three times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410890"/>
              </p:ext>
            </p:extLst>
          </p:nvPr>
        </p:nvGraphicFramePr>
        <p:xfrm>
          <a:off x="7380556" y="1296364"/>
          <a:ext cx="1534844" cy="299720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 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0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Cheesy-bite</a:t>
                      </a:r>
                      <a:r>
                        <a:rPr lang="en-US" sz="10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size goodness! Try our new Cheesy Bite Pizza!</a:t>
                      </a:r>
                    </a:p>
                    <a:p>
                      <a:pPr algn="l"/>
                      <a:endParaRPr lang="en-US" sz="10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0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popular flatbread chef kit is now available in buffalo flavor!</a:t>
                      </a:r>
                    </a:p>
                    <a:p>
                      <a:pPr algn="l"/>
                      <a:endParaRPr lang="en-US" sz="10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0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them on the menu</a:t>
                      </a:r>
                      <a:r>
                        <a:rPr lang="en-US" sz="10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January 11</a:t>
                      </a:r>
                      <a:r>
                        <a:rPr lang="en-US" sz="1000" b="0" i="0" baseline="30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0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!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SUPPER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14792"/>
            <a:ext cx="1661650" cy="74789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Supper: choice of 1% or fat free milk. fresh fruit available daily.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Dairy-free (DF) and vegetarian (V) options available daily – if not listed on the menu, available upon request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97497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Italian "Sausage" </a:t>
                      </a: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Slider Super Supper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Wrap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</a:t>
                      </a: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Uncle Ted's BBQ Chicken Drumstick with Cheesy Rice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Caesar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The Revolution Hot Dog (DF) 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Mac &amp; Cheese with Broccoli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RF Crackers, Yogurt,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Sesame Chicken Salad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*NEW* Cheesy Pizza Bite Meal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Smoked Turkey and Cheese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Ranch Rumbles, String Cheese,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Spaghetti and Meatballs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Crust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Ravioli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Ham and Cheese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Teriyaki Glazed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Italian "Sausage"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Ranch Rumbles,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Pizza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RF Crackers, Yogurt,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Enchiladas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Sesame Chicken Wrap (DF)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 Jack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Slider Super Supper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Mama's Tamale (Mild Green Chili and Cheese)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Crust (VG) 1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Island Chicken  Flatbread Kit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Wrap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with Cheesy Rice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Pretzels, RF Crackers, String Cheese, Sunbutter, and Celery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Ham and Cheese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Five Cheese Lasagna (VG)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Slider Super Supper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Chicken Taco Trio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Supper Kit: Goldfish "Colors", Ranch Rumbles,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Buffalo Chicken Wrap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59232"/>
            <a:ext cx="236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HOT/COLD </a:t>
            </a:r>
          </a:p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620337"/>
              </p:ext>
            </p:extLst>
          </p:nvPr>
        </p:nvGraphicFramePr>
        <p:xfrm>
          <a:off x="228600" y="1068146"/>
          <a:ext cx="6858000" cy="5143498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271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SHELF STABLE Cinnamon Chex/Honey Grahams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HOT Pancakes w/ Syrup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Blueberry Burst Whole Grain Bagel/Cream Cheese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Breakfast Cinnamon Crumble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HOT Turkey, Cheddar Cheese, and Omelet </a:t>
                      </a:r>
                      <a:r>
                        <a:rPr lang="en-US" sz="700" dirty="0" err="1" smtClean="0">
                          <a:latin typeface="+mn-lt"/>
                        </a:rPr>
                        <a:t>Gordita</a:t>
                      </a:r>
                      <a:endParaRPr lang="en-US" sz="700" dirty="0" smtClean="0"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Yogurt/</a:t>
                      </a:r>
                      <a:r>
                        <a:rPr lang="en-US" sz="700" dirty="0" err="1" smtClean="0">
                          <a:latin typeface="+mn-lt"/>
                        </a:rPr>
                        <a:t>Skeeter</a:t>
                      </a:r>
                      <a:r>
                        <a:rPr lang="en-US" sz="700" dirty="0" smtClean="0">
                          <a:latin typeface="+mn-lt"/>
                        </a:rPr>
                        <a:t> HONEY Grahams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latin typeface="+mn-lt"/>
                        </a:rPr>
                        <a:t>Cheerios (DF)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Apple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w/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 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Chicken Sausage and </a:t>
                      </a: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Omelet Gordita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 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</a:t>
                      </a: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Crumble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 Sticks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Yogurt/Educational Snacks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 w/ Syrup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Cheese/Skeeter CINN Grahams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Cinnamon Toast Bagel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Apple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Grahams/Cinnamon Rumbles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Toast, Maple Turkey Sausage, and Egg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Southwest Chicken Chorizo and Cheese Bagel Sandwich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w/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Grahams/Cinnamon Rumbles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 w/ Syrup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Cheese/Skeeter CINN Grahams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HOT Classic Chicken Sausage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(English Muffin)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Blueberry Burst Whole Grain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282659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Resolve to eat breakfast this year! Studies show that students who eat breakfast at school perform better on tests and have improved concentration, alertness, comprehension, memory, and learning! 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three times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9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59232"/>
            <a:ext cx="236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  UNITIZED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118804"/>
              </p:ext>
            </p:extLst>
          </p:nvPr>
        </p:nvGraphicFramePr>
        <p:xfrm>
          <a:off x="228600" y="1082452"/>
          <a:ext cx="6858000" cy="5143498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271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School’s Out</a:t>
                      </a:r>
                      <a:endParaRPr lang="en-US" sz="1600" b="1" i="1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+mn-lt"/>
                        </a:rPr>
                        <a:t>Blueberry Burst Whole Grain Bagel/Cream Cheese</a:t>
                      </a:r>
                    </a:p>
                    <a:p>
                      <a:r>
                        <a:rPr lang="en-US" sz="700" dirty="0" smtClean="0">
                          <a:latin typeface="+mn-lt"/>
                        </a:rPr>
                        <a:t>Breakfast Cinnamon Crumble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+mn-lt"/>
                        </a:rPr>
                        <a:t>Jumpstart Breakfast: Mini </a:t>
                      </a:r>
                      <a:r>
                        <a:rPr lang="en-US" sz="700" dirty="0" err="1" smtClean="0">
                          <a:latin typeface="+mn-lt"/>
                        </a:rPr>
                        <a:t>Dipperdoodle</a:t>
                      </a:r>
                      <a:r>
                        <a:rPr lang="en-US" sz="700" dirty="0" smtClean="0">
                          <a:latin typeface="+mn-lt"/>
                        </a:rPr>
                        <a:t> (1.3 </a:t>
                      </a:r>
                      <a:r>
                        <a:rPr lang="en-US" sz="700" dirty="0" err="1" smtClean="0">
                          <a:latin typeface="+mn-lt"/>
                        </a:rPr>
                        <a:t>oz</a:t>
                      </a:r>
                      <a:r>
                        <a:rPr lang="en-US" sz="700" dirty="0" smtClean="0">
                          <a:latin typeface="+mn-lt"/>
                        </a:rPr>
                        <a:t>)/String Cheese/ Fruit</a:t>
                      </a:r>
                    </a:p>
                    <a:p>
                      <a:r>
                        <a:rPr lang="en-US" sz="700" dirty="0" smtClean="0">
                          <a:latin typeface="+mn-lt"/>
                        </a:rPr>
                        <a:t>Yogurt/</a:t>
                      </a:r>
                      <a:r>
                        <a:rPr lang="en-US" sz="700" dirty="0" err="1" smtClean="0">
                          <a:latin typeface="+mn-lt"/>
                        </a:rPr>
                        <a:t>Skeeter</a:t>
                      </a:r>
                      <a:r>
                        <a:rPr lang="en-US" sz="700" dirty="0" smtClean="0">
                          <a:latin typeface="+mn-lt"/>
                        </a:rPr>
                        <a:t> HONEY Grahams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Apple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Chex/Zac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Blackberry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Cheerios/Mini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Bar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Yogurt/Educational Snacks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Apple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Strawberry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(2.3 oz)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 HONEY Grahams/Cinnamon Rumbles (DF)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Cheerios/Mini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Bar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Blackberry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Cheerios/Zac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Chex/Zac Attack Strawberry (1.35 oz)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Blueberry Burst Whole Grain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282659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Resolve to eat breakfast this year! Studies show that students who eat breakfast at school perform better on tests and have improved concentration, alertness, comprehension, memory, and learning! 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three times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5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59232"/>
            <a:ext cx="236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UNITIZED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54154"/>
              </p:ext>
            </p:extLst>
          </p:nvPr>
        </p:nvGraphicFramePr>
        <p:xfrm>
          <a:off x="228600" y="1082452"/>
          <a:ext cx="6858000" cy="5143498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1271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" charset="0"/>
                          <a:cs typeface="Arial" charset="0"/>
                          <a:sym typeface="Helvetica" charset="0"/>
                        </a:rPr>
                        <a:t>SHELF STABLE Corn Chex (PSN Only)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+mn-lt"/>
                        </a:rPr>
                        <a:t>Blueberry Burst Whole Grain Bagel/Cream Cheese</a:t>
                      </a:r>
                    </a:p>
                    <a:p>
                      <a:r>
                        <a:rPr lang="en-US" sz="700" dirty="0" smtClean="0">
                          <a:latin typeface="+mn-lt"/>
                        </a:rPr>
                        <a:t>Breakfast Cinnamon Crumble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+mn-lt"/>
                        </a:rPr>
                        <a:t>Yogurt/</a:t>
                      </a:r>
                      <a:r>
                        <a:rPr lang="en-US" sz="700" dirty="0" err="1" smtClean="0">
                          <a:latin typeface="+mn-lt"/>
                        </a:rPr>
                        <a:t>Skeeter</a:t>
                      </a:r>
                      <a:r>
                        <a:rPr lang="en-US" sz="700" dirty="0" smtClean="0">
                          <a:latin typeface="+mn-lt"/>
                        </a:rPr>
                        <a:t> HONEY Grahams</a:t>
                      </a:r>
                    </a:p>
                    <a:p>
                      <a:r>
                        <a:rPr lang="en-US" sz="700" dirty="0" smtClean="0">
                          <a:latin typeface="+mn-lt"/>
                        </a:rPr>
                        <a:t>Cheerios (DF)</a:t>
                      </a:r>
                    </a:p>
                    <a:p>
                      <a:endParaRPr lang="en-US" sz="700" dirty="0">
                        <a:latin typeface="+mn-lt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Apple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 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Yogurt/Educational Snacks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Apple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Grahams/Cinnamon Rumbles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Cheese/Skeeter CINN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Yogurt/Granola/ Fruit 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Grahams/Cinnamon Rumbles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Blueberry Burst Whole Grain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282659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Resolve to eat breakfast this year! Studies show that students who eat breakfast at school perform better on tests and have improved concentration, alertness, comprehension, memory, and learning! 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three times 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6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42094"/>
              </p:ext>
            </p:extLst>
          </p:nvPr>
        </p:nvGraphicFramePr>
        <p:xfrm>
          <a:off x="7380556" y="1296364"/>
          <a:ext cx="1534844" cy="299720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Cheesy-bite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size goodness! Try our new Cheesy Bite Pizza!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hearty chili is now served with a delicious side of corn bread! 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them on the menu on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January 10</a:t>
                      </a:r>
                      <a:r>
                        <a:rPr lang="en-US" sz="1100" b="0" i="0" baseline="30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and 23</a:t>
                      </a:r>
                      <a:r>
                        <a:rPr lang="en-US" sz="1100" b="0" i="0" baseline="30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rd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!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 LUNCH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endParaRPr lang="en-US" sz="70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options </a:t>
            </a:r>
            <a:r>
              <a: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 – if not listed on the menu, available upon request.</a:t>
            </a:r>
          </a:p>
          <a:p>
            <a:endParaRPr lang="en-US" sz="700" kern="1200" dirty="0" smtClean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700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  <a:p>
            <a:endParaRPr lang="en-US" sz="700" dirty="0" smtClean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endParaRPr lang="en-US" sz="700" i="1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r>
              <a:rPr lang="en-US" sz="700" i="1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 smtClean="0">
              <a:latin typeface="Arial" charset="0"/>
              <a:ea typeface="Arial" charset="0"/>
              <a:cs typeface="Arial" charset="0"/>
              <a:sym typeface="Futura Std Book" charset="0"/>
            </a:endParaRP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6128"/>
              </p:ext>
            </p:extLst>
          </p:nvPr>
        </p:nvGraphicFramePr>
        <p:xfrm>
          <a:off x="228600" y="1295411"/>
          <a:ext cx="6858000" cy="4814875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The Revolution Hot Dog (DF) 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</a:t>
                      </a: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</a:t>
                      </a:r>
                      <a:r>
                        <a:rPr kumimoji="0" lang="en-US" altLang="en-US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, Seasoned Green Beans  </a:t>
                      </a: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Braised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Italian "Sausage"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Peas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General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Tso's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Jumbo Italian Meatball with Penne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 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Carrots with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Edamame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Enchiladas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*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NEW* Cheesy Pizza Bite (vg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Lettuce and Sliced Tomatoes with RANCH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Star BBQ Chicken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Potatoes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Kickin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Melt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Grape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Tomatoes with Pinto Beans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Sesame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Spaghetti and Meatballs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Peas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Hearty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Veggie Chili &amp; Mini Cornbread Meal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Carrots and Pinto Beans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for Lunch: Pancakes w/ Omelet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, Seasoned Green Beans 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Blanched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Broccoli Florets with RANCH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Santa Fe Chile Chicken and Black Bean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708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Crispy Chicken Sandwich (DF) 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Five Cheese Lasagna (VG)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Edamame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Blanched Broccoli Florets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Classic 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Parm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Pasta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Honey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Mustard Chicken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Steamed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Corn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43602"/>
              </p:ext>
            </p:extLst>
          </p:nvPr>
        </p:nvGraphicFramePr>
        <p:xfrm>
          <a:off x="7380556" y="1296364"/>
          <a:ext cx="1534844" cy="299720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Cheesy-bite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size goodness! Try our new Cheesy Bite Pizza!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hearty chili is now served with a delicious side of corn bread! 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Look for them on the menu on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January 10</a:t>
                      </a:r>
                      <a:r>
                        <a:rPr lang="en-US" sz="1100" b="0" i="0" baseline="30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th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and 23</a:t>
                      </a:r>
                      <a:r>
                        <a:rPr lang="en-US" sz="1100" b="0" i="0" baseline="300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rd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!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1352" y="644550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LUNCH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endParaRPr lang="en-US" sz="70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options </a:t>
            </a:r>
            <a:r>
              <a:rPr lang="en-US" sz="700" kern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 – if not listed on the menu, available upon request.</a:t>
            </a:r>
          </a:p>
          <a:p>
            <a:endParaRPr lang="en-US" sz="700" kern="1200" dirty="0" smtClean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700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  <a:p>
            <a:endParaRPr lang="en-US" sz="700" dirty="0" smtClean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endParaRPr lang="en-US" sz="700" i="1" dirty="0">
              <a:latin typeface="Arial" charset="0"/>
              <a:ea typeface="Arial" charset="0"/>
              <a:cs typeface="Arial" charset="0"/>
              <a:sym typeface="Futura Std Book" charset="0"/>
            </a:endParaRPr>
          </a:p>
          <a:p>
            <a:r>
              <a:rPr lang="en-US" sz="700" i="1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endParaRPr lang="en-US" altLang="en-US" sz="700" dirty="0" smtClean="0">
              <a:latin typeface="Arial" charset="0"/>
              <a:ea typeface="Arial" charset="0"/>
              <a:cs typeface="Arial" charset="0"/>
              <a:sym typeface="Futura Std Book" charset="0"/>
            </a:endParaRP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270856"/>
              </p:ext>
            </p:extLst>
          </p:nvPr>
        </p:nvGraphicFramePr>
        <p:xfrm>
          <a:off x="228600" y="1295411"/>
          <a:ext cx="6858000" cy="4814875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 Jack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Pinto Beans with Blanched Broccoli Florets  </a:t>
                      </a: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Pizza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Corn </a:t>
                      </a: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</a:t>
                      </a:r>
                      <a:r>
                        <a:rPr kumimoji="0" lang="en-US" altLang="en-US" sz="6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Bites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Southern BBQ Chicken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Braised Greens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Italian "Sausage"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with Cheesy Rice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General Tso's Chicken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Jumbo Italian Meatball with Penne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pinto beans with diced carrots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Enchiladas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*NEW* Cheesy Pizza Bite 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Sloppy Joe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Creamy Tomato Curry with Grilled Chicken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Star BBQ Chicken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BBQ Chicken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Kickin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Melt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Grape Tomatoes with Pinto Beans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 Jack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Southern BBQ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Crispy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Crust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Corn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Creamy Tomato Curry with Grilled Chicken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Spaghetti Marinara 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Hearty Veggie Chili &amp; Mini Cornbread Meal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Diced Carrots and Pinto Beans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Caesar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Blanched Broccoli Florets with RANCH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Chicken Bites Lunch Combo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*NEW* Pizza Burge Melt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708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Crispy Chicken Sandwich (DF) Five Cheese Lasagna (VG)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 Jack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Edamame and  Blanched Broccoli Florets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Classic 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Parm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Pasta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Buffalo Chicken Pizza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Steamed Corn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89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NSLP K-12 SNACK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nack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fresh fruit available daily except when </a:t>
            </a:r>
            <a:r>
              <a:rPr lang="en-US" sz="700" dirty="0" err="1" smtClean="0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84892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sandwich(VG)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charset="0"/>
                        <a:buChar char="o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coleslaw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Pretzels/Juice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Crackers/String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Crackers/String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Attack Bar Apple/Fruit (Snack)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Dipperdoodle (1.3 oz)/Fruit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Crackers/Juice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 Hots Seeds/Fruit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 HONEY Grahams/Fruit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Attack Bar Strawberry/Fruit (Snack)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Yogurt/Fruit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56877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Resolve t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 incorporate healthy snacks into your diet this year! 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Smart snacking – look for a balance of whole grains and protein – can help keep your energy and concentration high between meals.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92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SNACK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nack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fresh fruit available daily except when </a:t>
            </a:r>
            <a:r>
              <a:rPr lang="en-US" sz="700" dirty="0" err="1" smtClean="0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89812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Pretzels/Juice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Crackers/String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Crackers/String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Crackers/Juice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String Cheese/Fruit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Yogurt/Fruit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56877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Resolve t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 incorporate healthy snacks into your diet this year! 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Smart snacking – look for a balance of whole grains and protein – can help keep your energy and concentration high between meals.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25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CACFP SNACK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nack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fresh fruit available daily except when </a:t>
            </a:r>
            <a:r>
              <a:rPr lang="en-US" sz="700" dirty="0" err="1" smtClean="0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28239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Crackers/Fruit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Pretzels/Juice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 </a:t>
                      </a:r>
                      <a:endParaRPr kumimoji="0" lang="en-US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Crackers/Juice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 Hots Seeds/Fruit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 HONEY Grahams/Fruit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 HONEY Grahams/Fruit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Grahams/Fruit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Salsa Fresca/Fruit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HONEY Grahams/Fruit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Yogurt/Fruit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756877"/>
              </p:ext>
            </p:extLst>
          </p:nvPr>
        </p:nvGraphicFramePr>
        <p:xfrm>
          <a:off x="7380556" y="1296364"/>
          <a:ext cx="1534844" cy="2753364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Happy New Year!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Resolve t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 incorporate healthy snacks into your diet this year! </a:t>
                      </a:r>
                    </a:p>
                    <a:p>
                      <a:pPr algn="l"/>
                      <a:endParaRPr lang="en-US" sz="1100" b="0" i="0" baseline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Smart snacking – look for a balance of whole grains and protein – can help keep your energy and concentration high between meals. 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93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3624</Words>
  <Application>Microsoft Macintosh PowerPoint</Application>
  <PresentationFormat>Letter Paper (8.5x11 in)</PresentationFormat>
  <Paragraphs>610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Lunch Master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Cheryl  Morgan</cp:lastModifiedBy>
  <cp:revision>113</cp:revision>
  <cp:lastPrinted>2015-11-19T00:21:22Z</cp:lastPrinted>
  <dcterms:created xsi:type="dcterms:W3CDTF">2015-11-18T20:30:48Z</dcterms:created>
  <dcterms:modified xsi:type="dcterms:W3CDTF">2017-12-18T20:07:33Z</dcterms:modified>
</cp:coreProperties>
</file>